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401" r:id="rId3"/>
    <p:sldId id="407" r:id="rId4"/>
    <p:sldId id="408" r:id="rId5"/>
    <p:sldId id="402" r:id="rId6"/>
    <p:sldId id="403" r:id="rId7"/>
    <p:sldId id="404" r:id="rId8"/>
    <p:sldId id="405" r:id="rId9"/>
    <p:sldId id="406" r:id="rId10"/>
    <p:sldId id="30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EF058-D2E7-49B9-A0E6-A18FFBEA79B3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5FDB6-4637-4CFE-950D-A6E79ADB3C1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0372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B816E-977C-4A4F-B264-DC45E55EC5BA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6423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B816E-977C-4A4F-B264-DC45E55EC5BA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48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B816E-977C-4A4F-B264-DC45E55EC5BA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955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B816E-977C-4A4F-B264-DC45E55EC5BA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2445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B816E-977C-4A4F-B264-DC45E55EC5BA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456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B816E-977C-4A4F-B264-DC45E55EC5BA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3290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B816E-977C-4A4F-B264-DC45E55EC5BA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551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B816E-977C-4A4F-B264-DC45E55EC5BA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70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6482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758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879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227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594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239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464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35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546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8150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508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071B1-22B9-4943-8F60-FFFBA35F575E}" type="datetimeFigureOut">
              <a:rPr lang="id-ID" smtClean="0"/>
              <a:t>26/06/2018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06601-8D79-4312-A98D-B57C14A058E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208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6"/>
          <a:stretch/>
        </p:blipFill>
        <p:spPr>
          <a:xfrm>
            <a:off x="-5802" y="2689720"/>
            <a:ext cx="9149802" cy="4209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408" y="393305"/>
            <a:ext cx="5811239" cy="6561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PENJADWALAN PROSES</a:t>
            </a:r>
            <a:endParaRPr lang="id-ID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19F9D4-AA66-4500-85A4-8DFF142EE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99" y="174875"/>
            <a:ext cx="2135885" cy="219996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776A49A-70AB-4762-8120-B5D8346F3E61}"/>
              </a:ext>
            </a:extLst>
          </p:cNvPr>
          <p:cNvSpPr txBox="1">
            <a:spLocks/>
          </p:cNvSpPr>
          <p:nvPr/>
        </p:nvSpPr>
        <p:spPr>
          <a:xfrm>
            <a:off x="1123449" y="1364345"/>
            <a:ext cx="4563155" cy="989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1">
                <a:cs typeface="Times New Roman" panose="02020603050405020304" pitchFamily="18" charset="0"/>
              </a:rPr>
              <a:t>Disusun Oleh 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b="1">
                <a:cs typeface="Times New Roman" panose="02020603050405020304" pitchFamily="18" charset="0"/>
              </a:rPr>
              <a:t>Febry Eka Purwiantono, M.Kom</a:t>
            </a:r>
            <a:endParaRPr lang="id-ID" sz="20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122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1474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"/>
            <a:ext cx="6967472" cy="620687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id-ID" dirty="0"/>
              <a:t>Penjadwalan Proses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3C3543-A409-4FA8-84BA-024AD99422EF}"/>
              </a:ext>
            </a:extLst>
          </p:cNvPr>
          <p:cNvSpPr txBox="1">
            <a:spLocks/>
          </p:cNvSpPr>
          <p:nvPr/>
        </p:nvSpPr>
        <p:spPr>
          <a:xfrm>
            <a:off x="-2" y="1041044"/>
            <a:ext cx="4224271" cy="620687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Priority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F4E8B-3D15-4FAC-B94D-E4A2F67CA24C}"/>
              </a:ext>
            </a:extLst>
          </p:cNvPr>
          <p:cNvSpPr txBox="1"/>
          <p:nvPr/>
        </p:nvSpPr>
        <p:spPr>
          <a:xfrm>
            <a:off x="631065" y="2250203"/>
            <a:ext cx="78561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/>
              <a:t>Priority </a:t>
            </a:r>
            <a:r>
              <a:rPr lang="en-US" sz="2500" dirty="0" err="1"/>
              <a:t>adalah</a:t>
            </a:r>
            <a:r>
              <a:rPr lang="en-US" sz="2500" dirty="0"/>
              <a:t> </a:t>
            </a:r>
            <a:r>
              <a:rPr lang="en-US" sz="2500" dirty="0" err="1"/>
              <a:t>merupakan</a:t>
            </a:r>
            <a:r>
              <a:rPr lang="en-US" sz="2500" dirty="0"/>
              <a:t> </a:t>
            </a:r>
            <a:r>
              <a:rPr lang="en-US" sz="2500" dirty="0" err="1"/>
              <a:t>algoritma</a:t>
            </a:r>
            <a:r>
              <a:rPr lang="en-US" sz="2500" dirty="0"/>
              <a:t> </a:t>
            </a:r>
            <a:r>
              <a:rPr lang="en-US" sz="2500" dirty="0" err="1"/>
              <a:t>penjadwalan</a:t>
            </a:r>
            <a:r>
              <a:rPr lang="en-US" sz="2500" dirty="0"/>
              <a:t> yang </a:t>
            </a:r>
            <a:r>
              <a:rPr lang="en-US" sz="2500" dirty="0" err="1"/>
              <a:t>mendahulukan</a:t>
            </a:r>
            <a:r>
              <a:rPr lang="en-US" sz="2500" dirty="0"/>
              <a:t> proses yang </a:t>
            </a:r>
            <a:r>
              <a:rPr lang="en-US" sz="2500" dirty="0" err="1"/>
              <a:t>memiliki</a:t>
            </a:r>
            <a:r>
              <a:rPr lang="en-US" sz="2500" dirty="0"/>
              <a:t> </a:t>
            </a:r>
            <a:r>
              <a:rPr lang="en-US" sz="2500" b="1" dirty="0" err="1"/>
              <a:t>prioritas</a:t>
            </a:r>
            <a:r>
              <a:rPr lang="en-US" sz="2500" b="1" dirty="0"/>
              <a:t> </a:t>
            </a:r>
            <a:r>
              <a:rPr lang="en-US" sz="2500" b="1" dirty="0" err="1"/>
              <a:t>tertinggi</a:t>
            </a:r>
            <a:r>
              <a:rPr lang="en-US" sz="25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9B32E-F490-4FB8-9A46-B10C4B7B912F}"/>
              </a:ext>
            </a:extLst>
          </p:cNvPr>
          <p:cNvSpPr txBox="1"/>
          <p:nvPr/>
        </p:nvSpPr>
        <p:spPr>
          <a:xfrm>
            <a:off x="631065" y="3509494"/>
            <a:ext cx="785611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 err="1"/>
              <a:t>Prioritas</a:t>
            </a:r>
            <a:r>
              <a:rPr lang="en-US" sz="2500" dirty="0"/>
              <a:t> yang </a:t>
            </a:r>
            <a:r>
              <a:rPr lang="en-US" sz="2500" dirty="0" err="1"/>
              <a:t>dimaksud</a:t>
            </a:r>
            <a:r>
              <a:rPr lang="en-US" sz="2500" dirty="0"/>
              <a:t> </a:t>
            </a:r>
            <a:r>
              <a:rPr lang="en-US" sz="2500" dirty="0" err="1"/>
              <a:t>antara</a:t>
            </a:r>
            <a:r>
              <a:rPr lang="en-US" sz="2500" dirty="0"/>
              <a:t> lain </a:t>
            </a:r>
            <a:r>
              <a:rPr lang="en-US" sz="2500" dirty="0" err="1"/>
              <a:t>mencakup</a:t>
            </a:r>
            <a:r>
              <a:rPr lang="en-US" sz="2500" dirty="0"/>
              <a:t> :</a:t>
            </a:r>
          </a:p>
          <a:p>
            <a:pPr marL="342900" indent="-342900" algn="just">
              <a:buFontTx/>
              <a:buChar char="-"/>
            </a:pPr>
            <a:r>
              <a:rPr lang="en-US" sz="2500" dirty="0"/>
              <a:t>Batas </a:t>
            </a:r>
            <a:r>
              <a:rPr lang="en-US" sz="2500" dirty="0" err="1"/>
              <a:t>waktu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</a:t>
            </a:r>
            <a:r>
              <a:rPr lang="en-US" sz="2500" dirty="0" err="1"/>
              <a:t>sebuah</a:t>
            </a:r>
            <a:r>
              <a:rPr lang="en-US" sz="2500" dirty="0"/>
              <a:t> proses </a:t>
            </a:r>
            <a:r>
              <a:rPr lang="en-US" sz="2500" dirty="0" err="1"/>
              <a:t>untuk</a:t>
            </a:r>
            <a:r>
              <a:rPr lang="en-US" sz="2500" dirty="0"/>
              <a:t> </a:t>
            </a:r>
            <a:r>
              <a:rPr lang="en-US" sz="2500" dirty="0" err="1"/>
              <a:t>dikerjakan</a:t>
            </a:r>
            <a:r>
              <a:rPr lang="en-US" sz="2500" dirty="0"/>
              <a:t>.</a:t>
            </a:r>
          </a:p>
          <a:p>
            <a:pPr marL="342900" indent="-342900" algn="just">
              <a:buFontTx/>
              <a:buChar char="-"/>
            </a:pPr>
            <a:r>
              <a:rPr lang="en-US" sz="2500" dirty="0" err="1"/>
              <a:t>Jumlah</a:t>
            </a:r>
            <a:r>
              <a:rPr lang="en-US" sz="2500" dirty="0"/>
              <a:t> </a:t>
            </a:r>
            <a:r>
              <a:rPr lang="en-US" sz="2500" dirty="0" err="1"/>
              <a:t>kapasitas</a:t>
            </a:r>
            <a:r>
              <a:rPr lang="en-US" sz="2500" dirty="0"/>
              <a:t> </a:t>
            </a:r>
            <a:r>
              <a:rPr lang="en-US" sz="2500" dirty="0" err="1"/>
              <a:t>memori</a:t>
            </a:r>
            <a:r>
              <a:rPr lang="en-US" sz="2500" dirty="0"/>
              <a:t> yang </a:t>
            </a:r>
            <a:r>
              <a:rPr lang="en-US" sz="2500" dirty="0" err="1"/>
              <a:t>dibutuhkan</a:t>
            </a:r>
            <a:r>
              <a:rPr lang="en-US" sz="2500" dirty="0"/>
              <a:t>.</a:t>
            </a:r>
          </a:p>
          <a:p>
            <a:pPr marL="342900" indent="-342900" algn="just">
              <a:buFontTx/>
              <a:buChar char="-"/>
            </a:pPr>
            <a:r>
              <a:rPr lang="en-US" sz="2500" dirty="0" err="1"/>
              <a:t>Banyaknya</a:t>
            </a:r>
            <a:r>
              <a:rPr lang="en-US" sz="2500" dirty="0"/>
              <a:t> file yang </a:t>
            </a:r>
            <a:r>
              <a:rPr lang="en-US" sz="2500" dirty="0" err="1"/>
              <a:t>dibuka</a:t>
            </a:r>
            <a:r>
              <a:rPr lang="en-US" sz="2500" dirty="0"/>
              <a:t>.</a:t>
            </a:r>
          </a:p>
          <a:p>
            <a:pPr marL="342900" indent="-342900" algn="just">
              <a:buFontTx/>
              <a:buChar char="-"/>
            </a:pPr>
            <a:r>
              <a:rPr lang="en-US" sz="2500" dirty="0" err="1"/>
              <a:t>Perbandingan</a:t>
            </a:r>
            <a:r>
              <a:rPr lang="en-US" sz="2500" dirty="0"/>
              <a:t> </a:t>
            </a:r>
            <a:r>
              <a:rPr lang="en-US" sz="2500" dirty="0" err="1"/>
              <a:t>antara</a:t>
            </a:r>
            <a:r>
              <a:rPr lang="en-US" sz="2500" dirty="0"/>
              <a:t> rata-rata I/O Burst </a:t>
            </a:r>
            <a:r>
              <a:rPr lang="en-US" sz="2500" dirty="0" err="1"/>
              <a:t>dengan</a:t>
            </a:r>
            <a:r>
              <a:rPr lang="en-US" sz="2500" dirty="0"/>
              <a:t> CPU Burst.</a:t>
            </a:r>
          </a:p>
          <a:p>
            <a:pPr marL="342900" indent="-342900" algn="just">
              <a:buFontTx/>
              <a:buChar char="-"/>
            </a:pPr>
            <a:r>
              <a:rPr lang="en-US" sz="2500" dirty="0"/>
              <a:t>Tingkat </a:t>
            </a:r>
            <a:r>
              <a:rPr lang="en-US" sz="2500" dirty="0" err="1"/>
              <a:t>kepentingan</a:t>
            </a:r>
            <a:r>
              <a:rPr lang="en-US" sz="2500" dirty="0"/>
              <a:t> proses.</a:t>
            </a:r>
          </a:p>
        </p:txBody>
      </p:sp>
    </p:spTree>
    <p:extLst>
      <p:ext uri="{BB962C8B-B14F-4D97-AF65-F5344CB8AC3E}">
        <p14:creationId xmlns:p14="http://schemas.microsoft.com/office/powerpoint/2010/main" val="34717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"/>
            <a:ext cx="6967472" cy="620687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id-ID" dirty="0"/>
              <a:t>Penjadwalan Proses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3C3543-A409-4FA8-84BA-024AD99422EF}"/>
              </a:ext>
            </a:extLst>
          </p:cNvPr>
          <p:cNvSpPr txBox="1">
            <a:spLocks/>
          </p:cNvSpPr>
          <p:nvPr/>
        </p:nvSpPr>
        <p:spPr>
          <a:xfrm>
            <a:off x="-2" y="1041044"/>
            <a:ext cx="4224271" cy="620687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Priority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F4E8B-3D15-4FAC-B94D-E4A2F67CA24C}"/>
              </a:ext>
            </a:extLst>
          </p:cNvPr>
          <p:cNvSpPr txBox="1"/>
          <p:nvPr/>
        </p:nvSpPr>
        <p:spPr>
          <a:xfrm>
            <a:off x="631065" y="2250203"/>
            <a:ext cx="78561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b="1" dirty="0"/>
              <a:t>Priority </a:t>
            </a:r>
            <a:r>
              <a:rPr lang="en-US" sz="2500" dirty="0" err="1"/>
              <a:t>adalah</a:t>
            </a:r>
            <a:r>
              <a:rPr lang="en-US" sz="2500" dirty="0"/>
              <a:t> </a:t>
            </a:r>
            <a:r>
              <a:rPr lang="en-US" sz="2500" dirty="0" err="1"/>
              <a:t>merupakan</a:t>
            </a:r>
            <a:r>
              <a:rPr lang="en-US" sz="2500" dirty="0"/>
              <a:t> </a:t>
            </a:r>
            <a:r>
              <a:rPr lang="en-US" sz="2500" dirty="0" err="1"/>
              <a:t>algoritma</a:t>
            </a:r>
            <a:r>
              <a:rPr lang="en-US" sz="2500" dirty="0"/>
              <a:t> </a:t>
            </a:r>
            <a:r>
              <a:rPr lang="en-US" sz="2500" dirty="0" err="1"/>
              <a:t>penjadwalan</a:t>
            </a:r>
            <a:r>
              <a:rPr lang="en-US" sz="2500" dirty="0"/>
              <a:t> yang </a:t>
            </a:r>
            <a:r>
              <a:rPr lang="en-US" sz="2500" dirty="0" err="1"/>
              <a:t>mendahulukan</a:t>
            </a:r>
            <a:r>
              <a:rPr lang="en-US" sz="2500" dirty="0"/>
              <a:t> proses yang </a:t>
            </a:r>
            <a:r>
              <a:rPr lang="en-US" sz="2500" dirty="0" err="1"/>
              <a:t>memiliki</a:t>
            </a:r>
            <a:r>
              <a:rPr lang="en-US" sz="2500" dirty="0"/>
              <a:t> </a:t>
            </a:r>
            <a:r>
              <a:rPr lang="en-US" sz="2500" b="1" dirty="0" err="1"/>
              <a:t>prioritas</a:t>
            </a:r>
            <a:r>
              <a:rPr lang="en-US" sz="2500" b="1" dirty="0"/>
              <a:t> </a:t>
            </a:r>
            <a:r>
              <a:rPr lang="en-US" sz="2500" b="1" dirty="0" err="1"/>
              <a:t>tertinggi</a:t>
            </a:r>
            <a:r>
              <a:rPr lang="en-US" sz="25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4553C-4410-443D-BC15-CCA6A8BDAEC7}"/>
              </a:ext>
            </a:extLst>
          </p:cNvPr>
          <p:cNvSpPr txBox="1"/>
          <p:nvPr/>
        </p:nvSpPr>
        <p:spPr>
          <a:xfrm>
            <a:off x="631065" y="3984551"/>
            <a:ext cx="785611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500" b="1" dirty="0"/>
              <a:t>Preemptive</a:t>
            </a:r>
            <a:r>
              <a:rPr lang="en-US" sz="2500" dirty="0"/>
              <a:t> : </a:t>
            </a:r>
            <a:r>
              <a:rPr lang="en-US" sz="2500" dirty="0" err="1"/>
              <a:t>Jika</a:t>
            </a:r>
            <a:r>
              <a:rPr lang="en-US" sz="2500" dirty="0"/>
              <a:t> </a:t>
            </a:r>
            <a:r>
              <a:rPr lang="en-US" sz="2500" dirty="0" err="1"/>
              <a:t>ada</a:t>
            </a:r>
            <a:r>
              <a:rPr lang="en-US" sz="2500" dirty="0"/>
              <a:t> proses </a:t>
            </a:r>
            <a:r>
              <a:rPr lang="en-US" sz="2500" dirty="0" err="1"/>
              <a:t>baru</a:t>
            </a:r>
            <a:r>
              <a:rPr lang="en-US" sz="2500" dirty="0"/>
              <a:t> </a:t>
            </a:r>
            <a:r>
              <a:rPr lang="en-US" sz="2500" dirty="0" err="1"/>
              <a:t>memiliki</a:t>
            </a:r>
            <a:r>
              <a:rPr lang="en-US" sz="2500" dirty="0"/>
              <a:t> </a:t>
            </a:r>
            <a:r>
              <a:rPr lang="en-US" sz="2500" dirty="0" err="1"/>
              <a:t>prioritas</a:t>
            </a:r>
            <a:r>
              <a:rPr lang="en-US" sz="2500" dirty="0"/>
              <a:t> yang </a:t>
            </a:r>
            <a:r>
              <a:rPr lang="en-US" sz="2500" dirty="0" err="1"/>
              <a:t>lebih</a:t>
            </a:r>
            <a:r>
              <a:rPr lang="en-US" sz="2500" dirty="0"/>
              <a:t> </a:t>
            </a:r>
            <a:r>
              <a:rPr lang="en-US" sz="2500" dirty="0" err="1"/>
              <a:t>tinggi</a:t>
            </a:r>
            <a:r>
              <a:rPr lang="en-US" sz="2500" dirty="0"/>
              <a:t> </a:t>
            </a:r>
            <a:r>
              <a:rPr lang="en-US" sz="2500" dirty="0" err="1"/>
              <a:t>daripada</a:t>
            </a:r>
            <a:r>
              <a:rPr lang="en-US" sz="2500" dirty="0"/>
              <a:t> proses yang </a:t>
            </a:r>
            <a:r>
              <a:rPr lang="en-US" sz="2500" dirty="0" err="1"/>
              <a:t>sedang</a:t>
            </a:r>
            <a:r>
              <a:rPr lang="en-US" sz="2500" dirty="0"/>
              <a:t> </a:t>
            </a:r>
            <a:r>
              <a:rPr lang="en-US" sz="2500" dirty="0" err="1"/>
              <a:t>dijalankan</a:t>
            </a:r>
            <a:r>
              <a:rPr lang="en-US" sz="2500" dirty="0"/>
              <a:t>, </a:t>
            </a:r>
            <a:r>
              <a:rPr lang="en-US" sz="2500" dirty="0" err="1"/>
              <a:t>maka</a:t>
            </a:r>
            <a:r>
              <a:rPr lang="en-US" sz="2500" dirty="0"/>
              <a:t> proses yang </a:t>
            </a:r>
            <a:r>
              <a:rPr lang="en-US" sz="2500" dirty="0" err="1"/>
              <a:t>sedang</a:t>
            </a:r>
            <a:r>
              <a:rPr lang="en-US" sz="2500" dirty="0"/>
              <a:t> </a:t>
            </a:r>
            <a:r>
              <a:rPr lang="en-US" sz="2500" dirty="0" err="1"/>
              <a:t>berjalan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r>
              <a:rPr lang="en-US" sz="2500" dirty="0"/>
              <a:t> </a:t>
            </a:r>
            <a:r>
              <a:rPr lang="en-US" sz="2500" dirty="0" err="1"/>
              <a:t>dihentikan</a:t>
            </a:r>
            <a:r>
              <a:rPr lang="en-US" sz="2500" dirty="0"/>
              <a:t>, </a:t>
            </a:r>
            <a:r>
              <a:rPr lang="en-US" sz="2500" dirty="0" err="1"/>
              <a:t>lalu</a:t>
            </a:r>
            <a:r>
              <a:rPr lang="en-US" sz="2500" dirty="0"/>
              <a:t> CPU </a:t>
            </a:r>
            <a:r>
              <a:rPr lang="en-US" sz="2500" dirty="0" err="1"/>
              <a:t>dialihkan</a:t>
            </a:r>
            <a:r>
              <a:rPr lang="en-US" sz="2500" dirty="0"/>
              <a:t> </a:t>
            </a:r>
            <a:r>
              <a:rPr lang="en-US" sz="2500" dirty="0" err="1"/>
              <a:t>untuk</a:t>
            </a:r>
            <a:r>
              <a:rPr lang="en-US" sz="2500" dirty="0"/>
              <a:t> proses yang </a:t>
            </a:r>
            <a:r>
              <a:rPr lang="en-US" sz="2500" dirty="0" err="1"/>
              <a:t>baru</a:t>
            </a:r>
            <a:r>
              <a:rPr lang="en-US" sz="2500" dirty="0"/>
              <a:t> </a:t>
            </a:r>
            <a:r>
              <a:rPr lang="en-US" sz="2500" dirty="0" err="1"/>
              <a:t>datang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r>
              <a:rPr lang="en-US" sz="25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96B64-B947-4738-810E-2E6455B24500}"/>
              </a:ext>
            </a:extLst>
          </p:cNvPr>
          <p:cNvSpPr txBox="1"/>
          <p:nvPr/>
        </p:nvSpPr>
        <p:spPr>
          <a:xfrm>
            <a:off x="631065" y="3507497"/>
            <a:ext cx="82167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/>
              <a:t>Priority </a:t>
            </a:r>
            <a:r>
              <a:rPr lang="en-US" sz="2500" dirty="0" err="1"/>
              <a:t>dibagi</a:t>
            </a:r>
            <a:r>
              <a:rPr lang="en-US" sz="2500" dirty="0"/>
              <a:t> </a:t>
            </a:r>
            <a:r>
              <a:rPr lang="en-US" sz="2500" dirty="0" err="1"/>
              <a:t>menjadi</a:t>
            </a:r>
            <a:r>
              <a:rPr lang="en-US" sz="2500" dirty="0"/>
              <a:t> 2 </a:t>
            </a:r>
            <a:r>
              <a:rPr lang="en-US" sz="2500" dirty="0" err="1"/>
              <a:t>jenis</a:t>
            </a:r>
            <a:r>
              <a:rPr lang="en-US" sz="2500" dirty="0"/>
              <a:t> </a:t>
            </a:r>
            <a:r>
              <a:rPr lang="en-US" sz="2500" dirty="0" err="1"/>
              <a:t>yaitu</a:t>
            </a:r>
            <a:r>
              <a:rPr lang="en-US" sz="2500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0735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"/>
            <a:ext cx="6967472" cy="620687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id-ID" dirty="0"/>
              <a:t>Penjadwalan Proses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3C3543-A409-4FA8-84BA-024AD99422EF}"/>
              </a:ext>
            </a:extLst>
          </p:cNvPr>
          <p:cNvSpPr txBox="1">
            <a:spLocks/>
          </p:cNvSpPr>
          <p:nvPr/>
        </p:nvSpPr>
        <p:spPr>
          <a:xfrm>
            <a:off x="-2" y="1041044"/>
            <a:ext cx="4224271" cy="620687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Priority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4553C-4410-443D-BC15-CCA6A8BDAEC7}"/>
              </a:ext>
            </a:extLst>
          </p:cNvPr>
          <p:cNvSpPr txBox="1"/>
          <p:nvPr/>
        </p:nvSpPr>
        <p:spPr>
          <a:xfrm>
            <a:off x="631065" y="3984551"/>
            <a:ext cx="78561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2500" b="1" dirty="0"/>
              <a:t>Non-preemptive</a:t>
            </a:r>
            <a:r>
              <a:rPr lang="en-US" sz="2500" dirty="0"/>
              <a:t> : Proses yang </a:t>
            </a:r>
            <a:r>
              <a:rPr lang="en-US" sz="2500" dirty="0" err="1"/>
              <a:t>baru</a:t>
            </a:r>
            <a:r>
              <a:rPr lang="en-US" sz="2500" dirty="0"/>
              <a:t> </a:t>
            </a:r>
            <a:r>
              <a:rPr lang="en-US" sz="2500" dirty="0" err="1"/>
              <a:t>datang</a:t>
            </a:r>
            <a:r>
              <a:rPr lang="en-US" sz="2500" dirty="0"/>
              <a:t> </a:t>
            </a:r>
            <a:r>
              <a:rPr lang="en-US" sz="2500" dirty="0" err="1"/>
              <a:t>tidak</a:t>
            </a:r>
            <a:r>
              <a:rPr lang="en-US" sz="2500" dirty="0"/>
              <a:t> </a:t>
            </a:r>
            <a:r>
              <a:rPr lang="en-US" sz="2500" dirty="0" err="1"/>
              <a:t>dapat</a:t>
            </a:r>
            <a:r>
              <a:rPr lang="en-US" sz="2500" dirty="0"/>
              <a:t> </a:t>
            </a:r>
            <a:r>
              <a:rPr lang="en-US" sz="2500" dirty="0" err="1"/>
              <a:t>menganggu</a:t>
            </a:r>
            <a:r>
              <a:rPr lang="en-US" sz="2500" dirty="0"/>
              <a:t> proses yang </a:t>
            </a:r>
            <a:r>
              <a:rPr lang="en-US" sz="2500" dirty="0" err="1"/>
              <a:t>sedang</a:t>
            </a:r>
            <a:r>
              <a:rPr lang="en-US" sz="2500" dirty="0"/>
              <a:t> </a:t>
            </a:r>
            <a:r>
              <a:rPr lang="en-US" sz="2500" dirty="0" err="1"/>
              <a:t>berjalan</a:t>
            </a:r>
            <a:r>
              <a:rPr lang="en-US" sz="2500" dirty="0"/>
              <a:t>, </a:t>
            </a:r>
            <a:r>
              <a:rPr lang="en-US" sz="2500" dirty="0" err="1"/>
              <a:t>tetapi</a:t>
            </a:r>
            <a:r>
              <a:rPr lang="en-US" sz="2500" dirty="0"/>
              <a:t> </a:t>
            </a:r>
            <a:r>
              <a:rPr lang="en-US" sz="2500" dirty="0" err="1"/>
              <a:t>hanya</a:t>
            </a:r>
            <a:r>
              <a:rPr lang="en-US" sz="2500" dirty="0"/>
              <a:t> </a:t>
            </a:r>
            <a:r>
              <a:rPr lang="en-US" sz="2500" dirty="0" err="1"/>
              <a:t>diletakkan</a:t>
            </a:r>
            <a:r>
              <a:rPr lang="en-US" sz="2500" dirty="0"/>
              <a:t> di </a:t>
            </a:r>
            <a:r>
              <a:rPr lang="en-US" sz="2500" dirty="0" err="1"/>
              <a:t>depan</a:t>
            </a:r>
            <a:r>
              <a:rPr lang="en-US" sz="2500" dirty="0"/>
              <a:t> queue.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1C5C32-62CB-4B20-B797-5F95CD066A78}"/>
              </a:ext>
            </a:extLst>
          </p:cNvPr>
          <p:cNvGrpSpPr/>
          <p:nvPr/>
        </p:nvGrpSpPr>
        <p:grpSpPr>
          <a:xfrm>
            <a:off x="631065" y="2250203"/>
            <a:ext cx="8216722" cy="1734348"/>
            <a:chOff x="631065" y="2250203"/>
            <a:chExt cx="8216722" cy="17343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F4E8B-3D15-4FAC-B94D-E4A2F67CA24C}"/>
                </a:ext>
              </a:extLst>
            </p:cNvPr>
            <p:cNvSpPr txBox="1"/>
            <p:nvPr/>
          </p:nvSpPr>
          <p:spPr>
            <a:xfrm>
              <a:off x="631065" y="2250203"/>
              <a:ext cx="78561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500" b="1" dirty="0"/>
                <a:t>Priority </a:t>
              </a:r>
              <a:r>
                <a:rPr lang="en-US" sz="2500" dirty="0" err="1"/>
                <a:t>adalah</a:t>
              </a:r>
              <a:r>
                <a:rPr lang="en-US" sz="2500" dirty="0"/>
                <a:t> </a:t>
              </a:r>
              <a:r>
                <a:rPr lang="en-US" sz="2500" dirty="0" err="1"/>
                <a:t>merupakan</a:t>
              </a:r>
              <a:r>
                <a:rPr lang="en-US" sz="2500" dirty="0"/>
                <a:t> </a:t>
              </a:r>
              <a:r>
                <a:rPr lang="en-US" sz="2500" dirty="0" err="1"/>
                <a:t>algoritma</a:t>
              </a:r>
              <a:r>
                <a:rPr lang="en-US" sz="2500" dirty="0"/>
                <a:t> </a:t>
              </a:r>
              <a:r>
                <a:rPr lang="en-US" sz="2500" dirty="0" err="1"/>
                <a:t>penjadwalan</a:t>
              </a:r>
              <a:r>
                <a:rPr lang="en-US" sz="2500" dirty="0"/>
                <a:t> yang </a:t>
              </a:r>
              <a:r>
                <a:rPr lang="en-US" sz="2500" dirty="0" err="1"/>
                <a:t>mendahulukan</a:t>
              </a:r>
              <a:r>
                <a:rPr lang="en-US" sz="2500" dirty="0"/>
                <a:t> proses yang </a:t>
              </a:r>
              <a:r>
                <a:rPr lang="en-US" sz="2500" dirty="0" err="1"/>
                <a:t>memiliki</a:t>
              </a:r>
              <a:r>
                <a:rPr lang="en-US" sz="2500" dirty="0"/>
                <a:t> </a:t>
              </a:r>
              <a:r>
                <a:rPr lang="en-US" sz="2500" b="1" dirty="0" err="1"/>
                <a:t>prioritas</a:t>
              </a:r>
              <a:r>
                <a:rPr lang="en-US" sz="2500" b="1" dirty="0"/>
                <a:t> </a:t>
              </a:r>
              <a:r>
                <a:rPr lang="en-US" sz="2500" b="1" dirty="0" err="1"/>
                <a:t>tertinggi</a:t>
              </a:r>
              <a:r>
                <a:rPr lang="en-US" sz="2500" dirty="0"/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996B64-B947-4738-810E-2E6455B24500}"/>
                </a:ext>
              </a:extLst>
            </p:cNvPr>
            <p:cNvSpPr txBox="1"/>
            <p:nvPr/>
          </p:nvSpPr>
          <p:spPr>
            <a:xfrm>
              <a:off x="631065" y="3507497"/>
              <a:ext cx="821672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500" dirty="0"/>
                <a:t>Priority </a:t>
              </a:r>
              <a:r>
                <a:rPr lang="en-US" sz="2500" dirty="0" err="1"/>
                <a:t>dibagi</a:t>
              </a:r>
              <a:r>
                <a:rPr lang="en-US" sz="2500" dirty="0"/>
                <a:t> </a:t>
              </a:r>
              <a:r>
                <a:rPr lang="en-US" sz="2500" dirty="0" err="1"/>
                <a:t>menjadi</a:t>
              </a:r>
              <a:r>
                <a:rPr lang="en-US" sz="2500" dirty="0"/>
                <a:t> 2 </a:t>
              </a:r>
              <a:r>
                <a:rPr lang="en-US" sz="2500" dirty="0" err="1"/>
                <a:t>jenis</a:t>
              </a:r>
              <a:r>
                <a:rPr lang="en-US" sz="2500" dirty="0"/>
                <a:t> </a:t>
              </a:r>
              <a:r>
                <a:rPr lang="en-US" sz="2500" dirty="0" err="1"/>
                <a:t>yaitu</a:t>
              </a:r>
              <a:r>
                <a:rPr lang="en-US" sz="2500" dirty="0"/>
                <a:t>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3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"/>
            <a:ext cx="6967472" cy="620687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id-ID" dirty="0"/>
              <a:t>Penjadwalan Proses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3C3543-A409-4FA8-84BA-024AD99422EF}"/>
              </a:ext>
            </a:extLst>
          </p:cNvPr>
          <p:cNvSpPr txBox="1">
            <a:spLocks/>
          </p:cNvSpPr>
          <p:nvPr/>
        </p:nvSpPr>
        <p:spPr>
          <a:xfrm>
            <a:off x="-2" y="1041044"/>
            <a:ext cx="4224271" cy="620687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Priority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F923C3-C293-4AE4-AA5A-D134BA1A90D3}"/>
              </a:ext>
            </a:extLst>
          </p:cNvPr>
          <p:cNvGrpSpPr/>
          <p:nvPr/>
        </p:nvGrpSpPr>
        <p:grpSpPr>
          <a:xfrm>
            <a:off x="407791" y="2253205"/>
            <a:ext cx="8328417" cy="1587855"/>
            <a:chOff x="407791" y="2253205"/>
            <a:chExt cx="8328417" cy="15878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E13577-6264-409F-8994-F06543A7D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791" y="2255505"/>
              <a:ext cx="2602203" cy="15855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694CAA-D1EC-4F6C-9C86-DD0B2B1B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103" y="2253205"/>
              <a:ext cx="2586998" cy="15855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7849B6-985E-48A0-9FDC-83CB5626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005" y="2253205"/>
              <a:ext cx="2602203" cy="158555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F1C3325-38A4-48FF-81E7-ABF2031CF6BA}"/>
              </a:ext>
            </a:extLst>
          </p:cNvPr>
          <p:cNvGrpSpPr/>
          <p:nvPr/>
        </p:nvGrpSpPr>
        <p:grpSpPr>
          <a:xfrm>
            <a:off x="407790" y="4547943"/>
            <a:ext cx="8328419" cy="1585556"/>
            <a:chOff x="407790" y="4547943"/>
            <a:chExt cx="8328419" cy="15855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5A9C1C-C530-4FFB-BE48-1C71EF97A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006" y="4547943"/>
              <a:ext cx="2602203" cy="158555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3AE65E-F1D2-4356-870C-1966373E9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790" y="4547944"/>
              <a:ext cx="2602203" cy="158555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C48568-F4C1-4B9E-93E3-6B8D48C49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898" y="4547944"/>
              <a:ext cx="2602203" cy="1585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00422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"/>
            <a:ext cx="6967472" cy="620687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id-ID" dirty="0"/>
              <a:t>Penjadwalan Proses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3C3543-A409-4FA8-84BA-024AD99422EF}"/>
              </a:ext>
            </a:extLst>
          </p:cNvPr>
          <p:cNvSpPr txBox="1">
            <a:spLocks/>
          </p:cNvSpPr>
          <p:nvPr/>
        </p:nvSpPr>
        <p:spPr>
          <a:xfrm>
            <a:off x="-2" y="1041044"/>
            <a:ext cx="4224271" cy="620687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Priority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13577-6264-409F-8994-F06543A7D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1" y="2255505"/>
            <a:ext cx="2602203" cy="1585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694CAA-D1EC-4F6C-9C86-DD0B2B1BB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08" y="2253204"/>
            <a:ext cx="2586998" cy="1585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7849B6-985E-48A0-9FDC-83CB5626F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98" y="2253205"/>
            <a:ext cx="2602203" cy="15855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5A9C1C-C530-4FFB-BE48-1C71EF97A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97" y="4547942"/>
            <a:ext cx="2602203" cy="1585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3AE65E-F1D2-4356-870C-1966373E9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" y="4547944"/>
            <a:ext cx="2602203" cy="15855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C48568-F4C1-4B9E-93E3-6B8D48C494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08" y="4547941"/>
            <a:ext cx="2602203" cy="158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837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"/>
            <a:ext cx="6967472" cy="620687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id-ID" dirty="0"/>
              <a:t>Penjadwalan Proses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3C3543-A409-4FA8-84BA-024AD99422EF}"/>
              </a:ext>
            </a:extLst>
          </p:cNvPr>
          <p:cNvSpPr txBox="1">
            <a:spLocks/>
          </p:cNvSpPr>
          <p:nvPr/>
        </p:nvSpPr>
        <p:spPr>
          <a:xfrm>
            <a:off x="-2" y="1041044"/>
            <a:ext cx="4224271" cy="620687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Priority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9909C5-33C0-4374-8EAF-739D6FAD5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956066"/>
              </p:ext>
            </p:extLst>
          </p:nvPr>
        </p:nvGraphicFramePr>
        <p:xfrm>
          <a:off x="1043189" y="2240280"/>
          <a:ext cx="696747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01">
                  <a:extLst>
                    <a:ext uri="{9D8B030D-6E8A-4147-A177-3AD203B41FA5}">
                      <a16:colId xmlns:a16="http://schemas.microsoft.com/office/drawing/2014/main" val="184511839"/>
                    </a:ext>
                  </a:extLst>
                </a:gridCol>
                <a:gridCol w="1803042">
                  <a:extLst>
                    <a:ext uri="{9D8B030D-6E8A-4147-A177-3AD203B41FA5}">
                      <a16:colId xmlns:a16="http://schemas.microsoft.com/office/drawing/2014/main" val="633609438"/>
                    </a:ext>
                  </a:extLst>
                </a:gridCol>
                <a:gridCol w="2009105">
                  <a:extLst>
                    <a:ext uri="{9D8B030D-6E8A-4147-A177-3AD203B41FA5}">
                      <a16:colId xmlns:a16="http://schemas.microsoft.com/office/drawing/2014/main" val="404108408"/>
                    </a:ext>
                  </a:extLst>
                </a:gridCol>
                <a:gridCol w="1571224">
                  <a:extLst>
                    <a:ext uri="{9D8B030D-6E8A-4147-A177-3AD203B41FA5}">
                      <a16:colId xmlns:a16="http://schemas.microsoft.com/office/drawing/2014/main" val="357103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Proses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Arrival Time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Burst Time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Prioritas</a:t>
                      </a:r>
                      <a:endParaRPr lang="id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737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P1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 </a:t>
                      </a:r>
                      <a:r>
                        <a:rPr lang="en-US" sz="2400" dirty="0" err="1"/>
                        <a:t>ms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 </a:t>
                      </a:r>
                      <a:r>
                        <a:rPr lang="en-US" sz="2400" dirty="0" err="1"/>
                        <a:t>ms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id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28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P2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 </a:t>
                      </a:r>
                      <a:r>
                        <a:rPr lang="en-US" sz="2400" dirty="0" err="1"/>
                        <a:t>ms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</a:t>
                      </a:r>
                      <a:r>
                        <a:rPr lang="en-US" sz="2400" dirty="0" err="1"/>
                        <a:t>ms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id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2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P3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 </a:t>
                      </a:r>
                      <a:r>
                        <a:rPr lang="en-US" sz="2400" dirty="0" err="1"/>
                        <a:t>ms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 </a:t>
                      </a:r>
                      <a:r>
                        <a:rPr lang="en-US" sz="2400" dirty="0" err="1"/>
                        <a:t>ms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id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3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P4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 </a:t>
                      </a:r>
                      <a:r>
                        <a:rPr lang="en-US" sz="2400" dirty="0" err="1"/>
                        <a:t>ms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 </a:t>
                      </a:r>
                      <a:r>
                        <a:rPr lang="en-US" sz="2400" dirty="0" err="1"/>
                        <a:t>ms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id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3361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499B02-A4F5-48AB-9F9E-84F4167D04AE}"/>
              </a:ext>
            </a:extLst>
          </p:cNvPr>
          <p:cNvSpPr txBox="1"/>
          <p:nvPr/>
        </p:nvSpPr>
        <p:spPr>
          <a:xfrm>
            <a:off x="531253" y="5143216"/>
            <a:ext cx="80814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 err="1"/>
              <a:t>Hitunglah</a:t>
            </a:r>
            <a:r>
              <a:rPr lang="en-US" sz="2500" dirty="0"/>
              <a:t> </a:t>
            </a:r>
            <a:r>
              <a:rPr lang="en-US" sz="2500" b="1" dirty="0"/>
              <a:t>average waiting time</a:t>
            </a:r>
            <a:r>
              <a:rPr lang="en-US" sz="2500" dirty="0"/>
              <a:t> </a:t>
            </a:r>
            <a:r>
              <a:rPr lang="en-US" sz="2500" dirty="0" err="1"/>
              <a:t>dan</a:t>
            </a:r>
            <a:r>
              <a:rPr lang="en-US" sz="2500" dirty="0"/>
              <a:t> </a:t>
            </a:r>
            <a:r>
              <a:rPr lang="en-US" sz="2500" b="1" dirty="0"/>
              <a:t>average turnaround time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</a:t>
            </a:r>
            <a:r>
              <a:rPr lang="en-US" sz="2500" dirty="0" err="1"/>
              <a:t>keempat</a:t>
            </a:r>
            <a:r>
              <a:rPr lang="en-US" sz="2500" dirty="0"/>
              <a:t> proses di </a:t>
            </a:r>
            <a:r>
              <a:rPr lang="en-US" sz="2500" dirty="0" err="1"/>
              <a:t>atas</a:t>
            </a:r>
            <a:r>
              <a:rPr lang="en-US" sz="2500" dirty="0"/>
              <a:t> </a:t>
            </a:r>
            <a:r>
              <a:rPr lang="en-US" sz="2500" dirty="0" err="1"/>
              <a:t>menggunakan</a:t>
            </a:r>
            <a:r>
              <a:rPr lang="en-US" sz="2500" dirty="0"/>
              <a:t> </a:t>
            </a:r>
            <a:r>
              <a:rPr lang="en-US" sz="2500" dirty="0" err="1"/>
              <a:t>algoritma</a:t>
            </a:r>
            <a:r>
              <a:rPr lang="en-US" sz="2500" dirty="0"/>
              <a:t> Priority </a:t>
            </a:r>
            <a:r>
              <a:rPr lang="en-US" sz="2500" dirty="0" err="1"/>
              <a:t>berbasis</a:t>
            </a:r>
            <a:r>
              <a:rPr lang="en-US" sz="2500" dirty="0"/>
              <a:t> Non-preemptive!</a:t>
            </a:r>
          </a:p>
        </p:txBody>
      </p:sp>
    </p:spTree>
    <p:extLst>
      <p:ext uri="{BB962C8B-B14F-4D97-AF65-F5344CB8AC3E}">
        <p14:creationId xmlns:p14="http://schemas.microsoft.com/office/powerpoint/2010/main" val="35035076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"/>
            <a:ext cx="6967472" cy="620687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id-ID" dirty="0"/>
              <a:t>Penjadwalan Proses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3C3543-A409-4FA8-84BA-024AD99422EF}"/>
              </a:ext>
            </a:extLst>
          </p:cNvPr>
          <p:cNvSpPr txBox="1">
            <a:spLocks/>
          </p:cNvSpPr>
          <p:nvPr/>
        </p:nvSpPr>
        <p:spPr>
          <a:xfrm>
            <a:off x="-2" y="1041044"/>
            <a:ext cx="4224271" cy="620687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Priority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6500D7-796A-49B9-8A93-CF1BCB4165AA}"/>
              </a:ext>
            </a:extLst>
          </p:cNvPr>
          <p:cNvGrpSpPr/>
          <p:nvPr/>
        </p:nvGrpSpPr>
        <p:grpSpPr>
          <a:xfrm>
            <a:off x="531253" y="2071204"/>
            <a:ext cx="8081494" cy="4284488"/>
            <a:chOff x="531253" y="2071204"/>
            <a:chExt cx="8081494" cy="42844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989E77-1FAB-4DDB-8602-7726BBD9E34F}"/>
                </a:ext>
              </a:extLst>
            </p:cNvPr>
            <p:cNvSpPr txBox="1"/>
            <p:nvPr/>
          </p:nvSpPr>
          <p:spPr>
            <a:xfrm>
              <a:off x="531253" y="3554925"/>
              <a:ext cx="8081494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200" dirty="0" err="1"/>
                <a:t>Jawab</a:t>
              </a:r>
              <a:r>
                <a:rPr lang="en-US" sz="2200" dirty="0"/>
                <a:t> :</a:t>
              </a:r>
            </a:p>
            <a:p>
              <a:pPr marL="342900" indent="-342900" algn="just">
                <a:buFontTx/>
                <a:buChar char="-"/>
              </a:pPr>
              <a:r>
                <a:rPr lang="en-US" sz="2200" dirty="0"/>
                <a:t>Waiting time P1 = 18 </a:t>
              </a:r>
              <a:r>
                <a:rPr lang="en-US" sz="2200" dirty="0" err="1"/>
                <a:t>ms</a:t>
              </a:r>
              <a:r>
                <a:rPr lang="en-US" sz="2200" dirty="0"/>
                <a:t>				- Burst time P1 = 6 </a:t>
              </a:r>
              <a:r>
                <a:rPr lang="en-US" sz="2200" dirty="0" err="1"/>
                <a:t>ms</a:t>
              </a:r>
              <a:endParaRPr lang="en-US" sz="2200" dirty="0"/>
            </a:p>
            <a:p>
              <a:pPr marL="342900" indent="-342900" algn="just">
                <a:buFontTx/>
                <a:buChar char="-"/>
              </a:pPr>
              <a:r>
                <a:rPr lang="en-US" sz="2200" dirty="0"/>
                <a:t>Waiting time P2 = 0 </a:t>
              </a:r>
              <a:r>
                <a:rPr lang="en-US" sz="2200" dirty="0" err="1"/>
                <a:t>ms</a:t>
              </a:r>
              <a:r>
                <a:rPr lang="en-US" sz="2200" dirty="0"/>
                <a:t>				- Burst time P2 = 8 </a:t>
              </a:r>
              <a:r>
                <a:rPr lang="en-US" sz="2200" dirty="0" err="1"/>
                <a:t>ms</a:t>
              </a:r>
              <a:endParaRPr lang="en-US" sz="2200" dirty="0"/>
            </a:p>
            <a:p>
              <a:pPr marL="342900" indent="-342900" algn="just">
                <a:buFontTx/>
                <a:buChar char="-"/>
              </a:pPr>
              <a:r>
                <a:rPr lang="en-US" sz="2200" dirty="0"/>
                <a:t>Waiting time P3 = 11 </a:t>
              </a:r>
              <a:r>
                <a:rPr lang="en-US" sz="2200" dirty="0" err="1"/>
                <a:t>ms</a:t>
              </a:r>
              <a:r>
                <a:rPr lang="en-US" sz="2200" dirty="0"/>
                <a:t>				- Burst time P3 = 7 </a:t>
              </a:r>
              <a:r>
                <a:rPr lang="en-US" sz="2200" dirty="0" err="1"/>
                <a:t>ms</a:t>
              </a:r>
              <a:endParaRPr lang="en-US" sz="2200" dirty="0"/>
            </a:p>
            <a:p>
              <a:pPr marL="342900" indent="-342900" algn="just">
                <a:buFontTx/>
                <a:buChar char="-"/>
              </a:pPr>
              <a:r>
                <a:rPr lang="en-US" sz="2200" dirty="0"/>
                <a:t>Waiting time P4 = 8 </a:t>
              </a:r>
              <a:r>
                <a:rPr lang="en-US" sz="2200" dirty="0" err="1"/>
                <a:t>ms</a:t>
              </a:r>
              <a:r>
                <a:rPr lang="en-US" sz="2200" dirty="0"/>
                <a:t>				- Burst time P4 = 3 </a:t>
              </a:r>
              <a:r>
                <a:rPr lang="en-US" sz="2200" dirty="0" err="1"/>
                <a:t>ms</a:t>
              </a:r>
              <a:endParaRPr lang="en-US" sz="2200" dirty="0"/>
            </a:p>
            <a:p>
              <a:pPr algn="just"/>
              <a:endParaRPr lang="en-US" sz="2200" dirty="0"/>
            </a:p>
            <a:p>
              <a:pPr marL="342900" indent="-342900" algn="just">
                <a:buFontTx/>
                <a:buChar char="-"/>
              </a:pPr>
              <a:r>
                <a:rPr lang="en-US" sz="2200" dirty="0"/>
                <a:t>AWT = (18 + 0 + 11 + 8) / 4 = 37 / 4 = </a:t>
              </a:r>
              <a:r>
                <a:rPr lang="en-US" sz="2200" b="1" dirty="0"/>
                <a:t>9,25 </a:t>
              </a:r>
              <a:r>
                <a:rPr lang="en-US" sz="2200" b="1" dirty="0" err="1"/>
                <a:t>ms</a:t>
              </a:r>
              <a:endParaRPr lang="en-US" sz="2200" b="1" dirty="0"/>
            </a:p>
            <a:p>
              <a:pPr marL="342900" indent="-342900" algn="just">
                <a:buFontTx/>
                <a:buChar char="-"/>
              </a:pPr>
              <a:r>
                <a:rPr lang="en-US" sz="2200" dirty="0"/>
                <a:t>ATT = (24 + 8 + 18 + 11) / 4 = 61 / 4 = </a:t>
              </a:r>
              <a:r>
                <a:rPr lang="en-US" sz="2200" b="1" dirty="0"/>
                <a:t>15,25 </a:t>
              </a:r>
              <a:r>
                <a:rPr lang="en-US" sz="2200" b="1" dirty="0" err="1"/>
                <a:t>ms</a:t>
              </a:r>
              <a:endParaRPr lang="en-US" sz="2200" b="1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39F980-8AFF-4096-9638-C70316A5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864" y="2071204"/>
              <a:ext cx="6304810" cy="107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33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2"/>
            <a:ext cx="6967472" cy="620687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id-ID" dirty="0"/>
              <a:t>Penjadwalan Proses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3C3543-A409-4FA8-84BA-024AD99422EF}"/>
              </a:ext>
            </a:extLst>
          </p:cNvPr>
          <p:cNvSpPr txBox="1">
            <a:spLocks/>
          </p:cNvSpPr>
          <p:nvPr/>
        </p:nvSpPr>
        <p:spPr>
          <a:xfrm>
            <a:off x="-2" y="1041044"/>
            <a:ext cx="4224271" cy="620687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Priority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F4E8B-3D15-4FAC-B94D-E4A2F67CA24C}"/>
              </a:ext>
            </a:extLst>
          </p:cNvPr>
          <p:cNvSpPr txBox="1"/>
          <p:nvPr/>
        </p:nvSpPr>
        <p:spPr>
          <a:xfrm>
            <a:off x="566671" y="2215531"/>
            <a:ext cx="8023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/>
              <a:t>Kelebihan</a:t>
            </a:r>
            <a:r>
              <a:rPr lang="en-US" sz="2400" b="1" dirty="0"/>
              <a:t> :</a:t>
            </a:r>
          </a:p>
          <a:p>
            <a:pPr marL="457200" indent="-457200" algn="just">
              <a:buFontTx/>
              <a:buChar char="-"/>
            </a:pPr>
            <a:r>
              <a:rPr lang="en-US" sz="2400" b="1" dirty="0" err="1"/>
              <a:t>Mendahulukan</a:t>
            </a:r>
            <a:r>
              <a:rPr lang="en-US" sz="2400" dirty="0"/>
              <a:t> proses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prioritas</a:t>
            </a:r>
            <a:r>
              <a:rPr lang="en-US" sz="2400" dirty="0"/>
              <a:t> </a:t>
            </a:r>
            <a:r>
              <a:rPr lang="en-US" sz="2400" dirty="0" err="1"/>
              <a:t>tertinggi</a:t>
            </a:r>
            <a:r>
              <a:rPr lang="en-US" sz="2400" dirty="0"/>
              <a:t>.</a:t>
            </a:r>
          </a:p>
          <a:p>
            <a:pPr marL="457200" indent="-457200" algn="just">
              <a:buFontTx/>
              <a:buChar char="-"/>
            </a:pP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algoritma</a:t>
            </a:r>
            <a:r>
              <a:rPr lang="en-US" sz="2400" dirty="0"/>
              <a:t> SJF (Shortest Job First), </a:t>
            </a:r>
            <a:r>
              <a:rPr lang="en-US" sz="2400" dirty="0" err="1"/>
              <a:t>algoritma</a:t>
            </a:r>
            <a:r>
              <a:rPr lang="en-US" sz="2400" dirty="0"/>
              <a:t> Priority juga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berjalan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b="1" dirty="0"/>
              <a:t>preemptive </a:t>
            </a:r>
            <a:r>
              <a:rPr lang="en-US" sz="2400" b="1" dirty="0" err="1"/>
              <a:t>maupun</a:t>
            </a:r>
            <a:r>
              <a:rPr lang="en-US" sz="2400" b="1" dirty="0"/>
              <a:t> non-preemptive</a:t>
            </a:r>
            <a:r>
              <a:rPr lang="en-US" sz="2400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BC719-EA43-4FDC-B52C-0D9C65E96061}"/>
              </a:ext>
            </a:extLst>
          </p:cNvPr>
          <p:cNvSpPr txBox="1"/>
          <p:nvPr/>
        </p:nvSpPr>
        <p:spPr>
          <a:xfrm>
            <a:off x="560231" y="4357650"/>
            <a:ext cx="8023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/>
              <a:t>Kelemahan</a:t>
            </a:r>
            <a:r>
              <a:rPr lang="en-US" sz="2400" b="1" dirty="0"/>
              <a:t> :</a:t>
            </a:r>
          </a:p>
          <a:p>
            <a:pPr marL="457200" indent="-457200" algn="just">
              <a:buFontTx/>
              <a:buChar char="-"/>
            </a:pPr>
            <a:r>
              <a:rPr lang="en-US" sz="2400" dirty="0" err="1"/>
              <a:t>Memungkinkan</a:t>
            </a:r>
            <a:r>
              <a:rPr lang="en-US" sz="2400" dirty="0"/>
              <a:t> </a:t>
            </a:r>
            <a:r>
              <a:rPr lang="en-US" sz="2400" dirty="0" err="1"/>
              <a:t>terjadinya</a:t>
            </a:r>
            <a:r>
              <a:rPr lang="en-US" sz="2400" dirty="0"/>
              <a:t> </a:t>
            </a:r>
            <a:r>
              <a:rPr lang="en-US" sz="2400" b="1" dirty="0"/>
              <a:t>indefinite blocking (starvation)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proses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prioritas</a:t>
            </a:r>
            <a:r>
              <a:rPr lang="en-US" sz="2400" dirty="0"/>
              <a:t> yang </a:t>
            </a:r>
            <a:r>
              <a:rPr lang="en-US" sz="2400" dirty="0" err="1"/>
              <a:t>rendah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kemungkinan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dieksekusi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proses lain yang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prioritas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darinya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109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6" grpId="1"/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9111</TotalTime>
  <Words>318</Words>
  <Application>Microsoft Office PowerPoint</Application>
  <PresentationFormat>On-screen Show (4:3)</PresentationFormat>
  <Paragraphs>74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PENJADWALAN PROSES</vt:lpstr>
      <vt:lpstr>Algoritma Penjadwalan Proses</vt:lpstr>
      <vt:lpstr>Algoritma Penjadwalan Proses</vt:lpstr>
      <vt:lpstr>Algoritma Penjadwalan Proses</vt:lpstr>
      <vt:lpstr>Algoritma Penjadwalan Proses</vt:lpstr>
      <vt:lpstr>Algoritma Penjadwalan Proses</vt:lpstr>
      <vt:lpstr>Algoritma Penjadwalan Proses</vt:lpstr>
      <vt:lpstr>Algoritma Penjadwalan Proses</vt:lpstr>
      <vt:lpstr>Algoritma Penjadwalan Proses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TESIS : MODEL KLASIFIKASI UNTUK DETEKSI SITUS PHISING DI INDONESIA</dc:title>
  <dc:creator>Asus</dc:creator>
  <cp:lastModifiedBy>Nikita Lisa Damayant</cp:lastModifiedBy>
  <cp:revision>368</cp:revision>
  <dcterms:created xsi:type="dcterms:W3CDTF">2017-03-24T02:28:33Z</dcterms:created>
  <dcterms:modified xsi:type="dcterms:W3CDTF">2018-06-26T08:19:04Z</dcterms:modified>
</cp:coreProperties>
</file>